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88E1AF-9F71-43B1-8D88-8EEBD02DEAEF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B0A7AC-D0E4-4363-A104-92A8266E5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Sentence Diagramming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Simple and Compound Subject</a:t>
            </a:r>
          </a:p>
          <a:p>
            <a:r>
              <a:rPr lang="en-US" dirty="0" smtClean="0"/>
              <a:t>Simple and Compound Predicates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Plastic, steel, and aluminum are building materials.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plastic or glass better for lenses?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an interrogative sentence, rewrite the sentence as a declarative then diagram.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Out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2133600" y="2514600"/>
            <a:ext cx="4800600" cy="762000"/>
            <a:chOff x="2133600" y="2514600"/>
            <a:chExt cx="4800600" cy="762000"/>
          </a:xfrm>
        </p:grpSpPr>
        <p:grpSp>
          <p:nvGrpSpPr>
            <p:cNvPr id="4" name="Group 3"/>
            <p:cNvGrpSpPr/>
            <p:nvPr/>
          </p:nvGrpSpPr>
          <p:grpSpPr>
            <a:xfrm>
              <a:off x="2133600" y="2514600"/>
              <a:ext cx="4800600" cy="762000"/>
              <a:chOff x="2133600" y="2514600"/>
              <a:chExt cx="4800600" cy="76200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133600" y="2590800"/>
                <a:ext cx="1600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2133600" y="3276600"/>
                <a:ext cx="1600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733800" y="2590800"/>
                <a:ext cx="533400" cy="381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3733800" y="2971800"/>
                <a:ext cx="533400" cy="3048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3962400" y="2819400"/>
                <a:ext cx="6096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267200" y="2971800"/>
                <a:ext cx="2667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3390900" y="2933700"/>
                <a:ext cx="68580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 rot="10800000">
              <a:off x="2133600" y="2971799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057400" y="4648200"/>
            <a:ext cx="4800600" cy="762000"/>
            <a:chOff x="2133600" y="2514600"/>
            <a:chExt cx="4800600" cy="76200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133600" y="25908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133600" y="32766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33800" y="2590800"/>
              <a:ext cx="5334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733800" y="2971800"/>
              <a:ext cx="5334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3962400" y="28194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267200" y="2971800"/>
              <a:ext cx="2667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390900" y="2933700"/>
              <a:ext cx="6858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2362200" y="2266890"/>
            <a:ext cx="1676400" cy="1105020"/>
            <a:chOff x="2362200" y="2266890"/>
            <a:chExt cx="1676400" cy="1105020"/>
          </a:xfrm>
        </p:grpSpPr>
        <p:sp>
          <p:nvSpPr>
            <p:cNvPr id="23" name="TextBox 22"/>
            <p:cNvSpPr txBox="1"/>
            <p:nvPr/>
          </p:nvSpPr>
          <p:spPr>
            <a:xfrm>
              <a:off x="2362200" y="226689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Plastic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62200" y="26670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steel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62200" y="2971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aluminum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57600" y="2667000"/>
              <a:ext cx="3810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accent2"/>
                  </a:solidFill>
                </a:rPr>
                <a:t>a</a:t>
              </a:r>
            </a:p>
            <a:p>
              <a:r>
                <a:rPr lang="en-US" sz="900" dirty="0" smtClean="0">
                  <a:solidFill>
                    <a:schemeClr val="accent2"/>
                  </a:solidFill>
                </a:rPr>
                <a:t>n</a:t>
              </a:r>
            </a:p>
            <a:p>
              <a:r>
                <a:rPr lang="en-US" sz="900" dirty="0" smtClean="0">
                  <a:solidFill>
                    <a:schemeClr val="accent2"/>
                  </a:solidFill>
                </a:rPr>
                <a:t>d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572000" y="25908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are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8200" y="47244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Is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057400" y="4343400"/>
            <a:ext cx="1752600" cy="1085910"/>
            <a:chOff x="2057400" y="4343400"/>
            <a:chExt cx="1752600" cy="1085910"/>
          </a:xfrm>
        </p:grpSpPr>
        <p:sp>
          <p:nvSpPr>
            <p:cNvPr id="29" name="TextBox 28"/>
            <p:cNvSpPr txBox="1"/>
            <p:nvPr/>
          </p:nvSpPr>
          <p:spPr>
            <a:xfrm>
              <a:off x="2057400" y="43434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plastic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57400" y="50292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glass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29000" y="4800600"/>
              <a:ext cx="381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accent2"/>
                  </a:solidFill>
                </a:rPr>
                <a:t>o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45 (13-28)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Do NOT write the sentence!</a:t>
            </a:r>
          </a:p>
          <a:p>
            <a:pPr lvl="1"/>
            <a:r>
              <a:rPr lang="en-US" dirty="0" smtClean="0"/>
              <a:t>Diagram ONLY!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13.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057400" y="3962400"/>
            <a:ext cx="4800600" cy="762000"/>
            <a:chOff x="2133600" y="2514600"/>
            <a:chExt cx="4800600" cy="7620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133600" y="25908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32766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733800" y="2590800"/>
              <a:ext cx="5334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733800" y="2971800"/>
              <a:ext cx="5334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3962400" y="28194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267200" y="2971800"/>
              <a:ext cx="2667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3390900" y="2933700"/>
              <a:ext cx="6858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Visitors to the museum buy a ticket and enter.</a:t>
            </a:r>
          </a:p>
          <a:p>
            <a:pPr lvl="1"/>
            <a:r>
              <a:rPr lang="en-US" dirty="0" smtClean="0"/>
              <a:t>Who or what is the sentence about?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7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did the subject do?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Final Diagram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Diagramming Compound Predicates</a:t>
            </a:r>
            <a:endParaRPr lang="en-US" sz="3200" dirty="0"/>
          </a:p>
        </p:txBody>
      </p:sp>
      <p:grpSp>
        <p:nvGrpSpPr>
          <p:cNvPr id="83" name="Group 82"/>
          <p:cNvGrpSpPr/>
          <p:nvPr/>
        </p:nvGrpSpPr>
        <p:grpSpPr>
          <a:xfrm>
            <a:off x="2057400" y="2362200"/>
            <a:ext cx="4267200" cy="685800"/>
            <a:chOff x="2057400" y="2362200"/>
            <a:chExt cx="4267200" cy="6858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2286000" y="2362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Visitors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4495800" y="3886200"/>
            <a:ext cx="1752600" cy="1009710"/>
            <a:chOff x="4572000" y="2133600"/>
            <a:chExt cx="1752600" cy="1009710"/>
          </a:xfrm>
        </p:grpSpPr>
        <p:sp>
          <p:nvSpPr>
            <p:cNvPr id="78" name="TextBox 77"/>
            <p:cNvSpPr txBox="1"/>
            <p:nvPr/>
          </p:nvSpPr>
          <p:spPr>
            <a:xfrm>
              <a:off x="4876800" y="21336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buy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876800" y="27432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enter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572000" y="2438400"/>
              <a:ext cx="38100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accent2"/>
                  </a:solidFill>
                </a:rPr>
                <a:t>a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n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d</a:t>
              </a:r>
              <a:endParaRPr lang="en-US" sz="105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981200" y="4114800"/>
            <a:ext cx="4267200" cy="685800"/>
            <a:chOff x="2057400" y="2362200"/>
            <a:chExt cx="4267200" cy="685800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1828800" y="5715000"/>
            <a:ext cx="4267200" cy="685800"/>
            <a:chOff x="2057400" y="2362200"/>
            <a:chExt cx="4267200" cy="685800"/>
          </a:xfrm>
        </p:grpSpPr>
        <p:cxnSp>
          <p:nvCxnSpPr>
            <p:cNvPr id="93" name="Straight Connector 92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2057400" y="5486400"/>
            <a:ext cx="3962400" cy="1009710"/>
            <a:chOff x="2057400" y="5486400"/>
            <a:chExt cx="3962400" cy="1009710"/>
          </a:xfrm>
        </p:grpSpPr>
        <p:sp>
          <p:nvSpPr>
            <p:cNvPr id="100" name="TextBox 99"/>
            <p:cNvSpPr txBox="1"/>
            <p:nvPr/>
          </p:nvSpPr>
          <p:spPr>
            <a:xfrm>
              <a:off x="2057400" y="57150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Visitors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267200" y="5486400"/>
              <a:ext cx="1752600" cy="1009710"/>
              <a:chOff x="4572000" y="2133600"/>
              <a:chExt cx="1752600" cy="1009710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4876800" y="2133600"/>
                <a:ext cx="1447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2"/>
                    </a:solidFill>
                  </a:rPr>
                  <a:t>buy</a:t>
                </a:r>
                <a:endParaRPr lang="en-US" sz="2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876800" y="2743200"/>
                <a:ext cx="1447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2"/>
                    </a:solidFill>
                  </a:rPr>
                  <a:t>enter</a:t>
                </a:r>
                <a:endParaRPr lang="en-US" sz="2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572000" y="2438400"/>
                <a:ext cx="381000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2"/>
                    </a:solidFill>
                  </a:rPr>
                  <a:t>a</a:t>
                </a:r>
              </a:p>
              <a:p>
                <a:r>
                  <a:rPr lang="en-US" sz="1050" dirty="0" smtClean="0">
                    <a:solidFill>
                      <a:schemeClr val="accent2"/>
                    </a:solidFill>
                  </a:rPr>
                  <a:t>n</a:t>
                </a:r>
              </a:p>
              <a:p>
                <a:r>
                  <a:rPr lang="en-US" sz="1050" dirty="0" smtClean="0">
                    <a:solidFill>
                      <a:schemeClr val="accent2"/>
                    </a:solidFill>
                  </a:rPr>
                  <a:t>d</a:t>
                </a:r>
                <a:endParaRPr lang="en-US" sz="1050" dirty="0">
                  <a:solidFill>
                    <a:schemeClr val="accent2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can tour the galleries or watch slides.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guide was wearing a suit of armor and telling dragon stories.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Out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33600" y="2286000"/>
            <a:ext cx="4267200" cy="685800"/>
            <a:chOff x="2057400" y="2362200"/>
            <a:chExt cx="4267200" cy="6858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2362200" y="2362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They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495800" y="2057400"/>
            <a:ext cx="1752600" cy="1009710"/>
            <a:chOff x="4572000" y="2133600"/>
            <a:chExt cx="1752600" cy="1009710"/>
          </a:xfrm>
        </p:grpSpPr>
        <p:sp>
          <p:nvSpPr>
            <p:cNvPr id="22" name="TextBox 21"/>
            <p:cNvSpPr txBox="1"/>
            <p:nvPr/>
          </p:nvSpPr>
          <p:spPr>
            <a:xfrm>
              <a:off x="4876800" y="21336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c</a:t>
              </a:r>
              <a:r>
                <a:rPr lang="en-US" sz="2000" dirty="0" smtClean="0">
                  <a:solidFill>
                    <a:schemeClr val="accent2"/>
                  </a:solidFill>
                </a:rPr>
                <a:t>an tour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76800" y="27432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watch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0" y="2514600"/>
              <a:ext cx="381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accent2"/>
                  </a:solidFill>
                </a:rPr>
                <a:t>o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86000" y="4953000"/>
            <a:ext cx="4267200" cy="685800"/>
            <a:chOff x="2057400" y="2362200"/>
            <a:chExt cx="4267200" cy="6858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514600" y="49530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guide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648200" y="4724400"/>
            <a:ext cx="2057400" cy="1009710"/>
            <a:chOff x="4572000" y="2133600"/>
            <a:chExt cx="2057400" cy="1009710"/>
          </a:xfrm>
        </p:grpSpPr>
        <p:sp>
          <p:nvSpPr>
            <p:cNvPr id="35" name="TextBox 34"/>
            <p:cNvSpPr txBox="1"/>
            <p:nvPr/>
          </p:nvSpPr>
          <p:spPr>
            <a:xfrm>
              <a:off x="4876800" y="2133600"/>
              <a:ext cx="1752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was wearing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76800" y="27432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telling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72000" y="2514600"/>
              <a:ext cx="38100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accent2"/>
                  </a:solidFill>
                </a:rPr>
                <a:t>a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n</a:t>
              </a:r>
            </a:p>
            <a:p>
              <a:r>
                <a:rPr lang="en-US" sz="1050" dirty="0" smtClean="0">
                  <a:solidFill>
                    <a:schemeClr val="accent2"/>
                  </a:solidFill>
                </a:rPr>
                <a:t>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48 (9-20)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Do NOT write the sentence!</a:t>
            </a:r>
          </a:p>
          <a:p>
            <a:pPr lvl="1"/>
            <a:r>
              <a:rPr lang="en-US" dirty="0" smtClean="0"/>
              <a:t>Diagram ONLY!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9.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905000" y="3733800"/>
            <a:ext cx="4267200" cy="685800"/>
            <a:chOff x="2057400" y="2362200"/>
            <a:chExt cx="4267200" cy="6858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2057400" y="2743200"/>
              <a:ext cx="2133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3924300" y="2628900"/>
              <a:ext cx="53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191000" y="24384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91000" y="2743200"/>
              <a:ext cx="4572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648200" y="24384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648200" y="3048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43400" y="2743200"/>
              <a:ext cx="609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main</a:t>
            </a:r>
            <a:r>
              <a:rPr lang="en-US" dirty="0" smtClean="0"/>
              <a:t> word (or words) in the complete subject is called the </a:t>
            </a:r>
            <a:r>
              <a:rPr lang="en-US" dirty="0" smtClean="0">
                <a:solidFill>
                  <a:srgbClr val="FF0000"/>
                </a:solidFill>
              </a:rPr>
              <a:t>simple subject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simple subject will </a:t>
            </a:r>
            <a:r>
              <a:rPr lang="en-US" b="1" dirty="0" smtClean="0"/>
              <a:t>always</a:t>
            </a:r>
            <a:r>
              <a:rPr lang="en-US" dirty="0" smtClean="0"/>
              <a:t> be one word unless it is a proper noun!</a:t>
            </a:r>
          </a:p>
          <a:p>
            <a:endParaRPr lang="en-US" dirty="0" smtClean="0"/>
          </a:p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Marty</a:t>
            </a:r>
            <a:r>
              <a:rPr lang="en-US" dirty="0" smtClean="0"/>
              <a:t> heard the bulldozer.</a:t>
            </a:r>
          </a:p>
          <a:p>
            <a:endParaRPr lang="en-US" dirty="0" smtClean="0"/>
          </a:p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Marty Shaw </a:t>
            </a:r>
            <a:r>
              <a:rPr lang="en-US" dirty="0" smtClean="0"/>
              <a:t>heard the bulldozer.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Subject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word (or words) in the complete predicate is called the </a:t>
            </a:r>
            <a:r>
              <a:rPr lang="en-US" dirty="0" smtClean="0">
                <a:solidFill>
                  <a:srgbClr val="FF0000"/>
                </a:solidFill>
              </a:rPr>
              <a:t>simple predicate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simple predicate is made up of at least one verb, a word that shows action or being</a:t>
            </a:r>
          </a:p>
          <a:p>
            <a:pPr lvl="1"/>
            <a:r>
              <a:rPr lang="en-US" dirty="0" smtClean="0"/>
              <a:t>The main verb may have one or more helping verbs</a:t>
            </a:r>
          </a:p>
          <a:p>
            <a:endParaRPr lang="en-US" dirty="0" smtClean="0"/>
          </a:p>
          <a:p>
            <a:r>
              <a:rPr lang="en-US" dirty="0" smtClean="0"/>
              <a:t>Marty Shaw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heard</a:t>
            </a:r>
            <a:r>
              <a:rPr lang="en-US" dirty="0" smtClean="0"/>
              <a:t> the bulldozer.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Predicate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Billy walked to the park</a:t>
            </a:r>
          </a:p>
          <a:p>
            <a:pPr lvl="1"/>
            <a:r>
              <a:rPr lang="en-US" dirty="0" smtClean="0"/>
              <a:t>Who or what is the sentence about?</a:t>
            </a:r>
          </a:p>
          <a:p>
            <a:pPr lvl="7">
              <a:buNone/>
            </a:pPr>
            <a:endParaRPr lang="en-US" dirty="0" smtClean="0"/>
          </a:p>
          <a:p>
            <a:pPr lvl="7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Billy</a:t>
            </a:r>
          </a:p>
          <a:p>
            <a:pPr lvl="7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did Billy do?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Final Diagram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Diagramming Simple Subject and Simple Predicate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1676400" y="2362200"/>
            <a:ext cx="3886200" cy="609600"/>
            <a:chOff x="1676400" y="2362200"/>
            <a:chExt cx="3886200" cy="609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752600" y="3886200"/>
            <a:ext cx="3886200" cy="609600"/>
            <a:chOff x="1676400" y="2362200"/>
            <a:chExt cx="3886200" cy="6096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657600" y="41148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walked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8000" y="5562600"/>
            <a:ext cx="3886200" cy="609600"/>
            <a:chOff x="1676400" y="2362200"/>
            <a:chExt cx="3886200" cy="6096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048000" y="5638800"/>
            <a:ext cx="3276600" cy="400110"/>
            <a:chOff x="3048000" y="5638800"/>
            <a:chExt cx="3276600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4876800" y="5638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walked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0" y="5638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Billy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bulldozer moved slowly.</a:t>
            </a:r>
          </a:p>
          <a:p>
            <a:pPr lvl="1"/>
            <a:r>
              <a:rPr lang="en-US" dirty="0" smtClean="0"/>
              <a:t>Who or what is the sentence about?</a:t>
            </a:r>
          </a:p>
          <a:p>
            <a:pPr lvl="7">
              <a:buNone/>
            </a:pPr>
            <a:endParaRPr lang="en-US" dirty="0" smtClean="0"/>
          </a:p>
          <a:p>
            <a:pPr lvl="7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bulldozer</a:t>
            </a:r>
          </a:p>
          <a:p>
            <a:pPr lvl="7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did the subject do?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Final Diagram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More Examples</a:t>
            </a:r>
            <a:endParaRPr lang="en-US" sz="3200" dirty="0"/>
          </a:p>
        </p:txBody>
      </p:sp>
      <p:grpSp>
        <p:nvGrpSpPr>
          <p:cNvPr id="4" name="Group 7"/>
          <p:cNvGrpSpPr/>
          <p:nvPr/>
        </p:nvGrpSpPr>
        <p:grpSpPr>
          <a:xfrm>
            <a:off x="2057400" y="2362200"/>
            <a:ext cx="3886200" cy="609600"/>
            <a:chOff x="1676400" y="2362200"/>
            <a:chExt cx="3886200" cy="609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8"/>
          <p:cNvGrpSpPr/>
          <p:nvPr/>
        </p:nvGrpSpPr>
        <p:grpSpPr>
          <a:xfrm>
            <a:off x="1752600" y="3886200"/>
            <a:ext cx="3886200" cy="609600"/>
            <a:chOff x="1676400" y="2362200"/>
            <a:chExt cx="3886200" cy="6096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657600" y="41148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moved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3048000" y="5562600"/>
            <a:ext cx="3886200" cy="609600"/>
            <a:chOff x="1676400" y="2362200"/>
            <a:chExt cx="3886200" cy="6096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7"/>
          <p:cNvGrpSpPr/>
          <p:nvPr/>
        </p:nvGrpSpPr>
        <p:grpSpPr>
          <a:xfrm>
            <a:off x="3048000" y="5638800"/>
            <a:ext cx="3276600" cy="400110"/>
            <a:chOff x="3048000" y="5638800"/>
            <a:chExt cx="3276600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4876800" y="5638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moved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0" y="5638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bulldozer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big scoop had been pushing piles of sand.</a:t>
            </a:r>
          </a:p>
          <a:p>
            <a:pPr lvl="1"/>
            <a:r>
              <a:rPr lang="en-US" dirty="0" smtClean="0"/>
              <a:t>Who or what is the sentence about?</a:t>
            </a:r>
          </a:p>
          <a:p>
            <a:pPr lvl="7">
              <a:buNone/>
            </a:pPr>
            <a:endParaRPr lang="en-US" dirty="0" smtClean="0"/>
          </a:p>
          <a:p>
            <a:pPr lvl="7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scoop</a:t>
            </a:r>
          </a:p>
          <a:p>
            <a:pPr lvl="7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did the subject do?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Final Diagram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More Examples</a:t>
            </a:r>
            <a:endParaRPr lang="en-US" sz="3200" dirty="0"/>
          </a:p>
        </p:txBody>
      </p:sp>
      <p:grpSp>
        <p:nvGrpSpPr>
          <p:cNvPr id="4" name="Group 7"/>
          <p:cNvGrpSpPr/>
          <p:nvPr/>
        </p:nvGrpSpPr>
        <p:grpSpPr>
          <a:xfrm>
            <a:off x="1676400" y="2362200"/>
            <a:ext cx="3886200" cy="609600"/>
            <a:chOff x="1676400" y="2362200"/>
            <a:chExt cx="3886200" cy="609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8"/>
          <p:cNvGrpSpPr/>
          <p:nvPr/>
        </p:nvGrpSpPr>
        <p:grpSpPr>
          <a:xfrm>
            <a:off x="1752600" y="3886200"/>
            <a:ext cx="3886200" cy="609600"/>
            <a:chOff x="1676400" y="2362200"/>
            <a:chExt cx="3886200" cy="6096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657600" y="4114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had been pushing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3048000" y="5562600"/>
            <a:ext cx="3886200" cy="609600"/>
            <a:chOff x="1676400" y="2362200"/>
            <a:chExt cx="3886200" cy="6096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676400" y="2895600"/>
              <a:ext cx="388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2896394" y="2666206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7"/>
          <p:cNvGrpSpPr/>
          <p:nvPr/>
        </p:nvGrpSpPr>
        <p:grpSpPr>
          <a:xfrm>
            <a:off x="3048000" y="5638800"/>
            <a:ext cx="5105400" cy="400110"/>
            <a:chOff x="3048000" y="5638800"/>
            <a:chExt cx="5105400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4876800" y="5638800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had been pushing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0" y="5638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scoop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Marty’s eyes sparkled with delight.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Piles of sand disappeared.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057400" y="2209800"/>
            <a:ext cx="3733800" cy="609600"/>
            <a:chOff x="2133600" y="2209800"/>
            <a:chExt cx="3733800" cy="6096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133600" y="2667000"/>
              <a:ext cx="3733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3505200" y="25146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133600" y="4267200"/>
            <a:ext cx="3733800" cy="609600"/>
            <a:chOff x="2133600" y="2209800"/>
            <a:chExt cx="3733800" cy="6096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133600" y="2667000"/>
              <a:ext cx="3733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3505200" y="25146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39 (13-24)</a:t>
            </a:r>
          </a:p>
          <a:p>
            <a:endParaRPr lang="en-US" dirty="0" smtClean="0"/>
          </a:p>
          <a:p>
            <a:r>
              <a:rPr lang="en-US" dirty="0" smtClean="0"/>
              <a:t>Do NOT write the sentence</a:t>
            </a:r>
          </a:p>
          <a:p>
            <a:pPr lvl="1"/>
            <a:r>
              <a:rPr lang="en-US" dirty="0" smtClean="0"/>
              <a:t>You are diagramming the subject and verb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13. 	owner		smiled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133600" y="3581400"/>
            <a:ext cx="3733800" cy="609600"/>
            <a:chOff x="2133600" y="2209800"/>
            <a:chExt cx="3733800" cy="609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133600" y="2667000"/>
              <a:ext cx="3733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505200" y="25146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Handbags and wallets can be made from plastic.</a:t>
            </a:r>
          </a:p>
          <a:p>
            <a:pPr lvl="1"/>
            <a:r>
              <a:rPr lang="en-US" dirty="0" smtClean="0"/>
              <a:t>Who or what is the sentence about?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7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did the subject do?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Final Diagram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Diagramming Compound Subjects</a:t>
            </a:r>
            <a:endParaRPr lang="en-US" sz="3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2133600" y="2438400"/>
            <a:ext cx="4800600" cy="762000"/>
            <a:chOff x="2133600" y="2514600"/>
            <a:chExt cx="4800600" cy="76200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133600" y="25908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133600" y="32766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733800" y="2590800"/>
              <a:ext cx="5334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733800" y="2971800"/>
              <a:ext cx="5334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3962400" y="28194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267200" y="2971800"/>
              <a:ext cx="2667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3390900" y="2933700"/>
              <a:ext cx="6858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2209800" y="3962400"/>
            <a:ext cx="4800600" cy="762000"/>
            <a:chOff x="2133600" y="2514600"/>
            <a:chExt cx="4800600" cy="76200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133600" y="25908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133600" y="32766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33800" y="2590800"/>
              <a:ext cx="5334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3733800" y="2971800"/>
              <a:ext cx="5334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3962400" y="28194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267200" y="2971800"/>
              <a:ext cx="2667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3390900" y="2933700"/>
              <a:ext cx="6858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2209800" y="5486400"/>
            <a:ext cx="4800600" cy="762000"/>
            <a:chOff x="2133600" y="2514600"/>
            <a:chExt cx="4800600" cy="76200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2133600" y="25908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133600" y="3276600"/>
              <a:ext cx="16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733800" y="2590800"/>
              <a:ext cx="5334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733800" y="2971800"/>
              <a:ext cx="5334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3962400" y="2819400"/>
              <a:ext cx="609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267200" y="2971800"/>
              <a:ext cx="2667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390900" y="2933700"/>
              <a:ext cx="6858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2209800" y="2209800"/>
            <a:ext cx="1752600" cy="1085910"/>
            <a:chOff x="2209800" y="2209800"/>
            <a:chExt cx="1752600" cy="1085910"/>
          </a:xfrm>
        </p:grpSpPr>
        <p:sp>
          <p:nvSpPr>
            <p:cNvPr id="28" name="TextBox 27"/>
            <p:cNvSpPr txBox="1"/>
            <p:nvPr/>
          </p:nvSpPr>
          <p:spPr>
            <a:xfrm>
              <a:off x="2209800" y="2209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Handbags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09800" y="28956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wallets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2590800"/>
              <a:ext cx="4572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accent2"/>
                  </a:solidFill>
                </a:rPr>
                <a:t>a</a:t>
              </a:r>
            </a:p>
            <a:p>
              <a:r>
                <a:rPr lang="en-US" sz="1000" dirty="0" smtClean="0">
                  <a:solidFill>
                    <a:schemeClr val="accent2"/>
                  </a:solidFill>
                </a:rPr>
                <a:t>n</a:t>
              </a:r>
            </a:p>
            <a:p>
              <a:r>
                <a:rPr lang="en-US" sz="1000" dirty="0" smtClean="0">
                  <a:solidFill>
                    <a:schemeClr val="accent2"/>
                  </a:solidFill>
                </a:rPr>
                <a:t>d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572000" y="40386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can be made</a:t>
            </a:r>
            <a:endParaRPr lang="en-US" sz="2000" dirty="0">
              <a:solidFill>
                <a:schemeClr val="accent2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2133600" y="5257800"/>
            <a:ext cx="4724400" cy="1085910"/>
            <a:chOff x="2133600" y="5257800"/>
            <a:chExt cx="4724400" cy="1085910"/>
          </a:xfrm>
        </p:grpSpPr>
        <p:grpSp>
          <p:nvGrpSpPr>
            <p:cNvPr id="56" name="Group 55"/>
            <p:cNvGrpSpPr/>
            <p:nvPr/>
          </p:nvGrpSpPr>
          <p:grpSpPr>
            <a:xfrm>
              <a:off x="2133600" y="5257800"/>
              <a:ext cx="1752600" cy="1085910"/>
              <a:chOff x="2209800" y="2209800"/>
              <a:chExt cx="1752600" cy="1085910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2209800" y="2209800"/>
                <a:ext cx="1447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2"/>
                    </a:solidFill>
                  </a:rPr>
                  <a:t>Handbags</a:t>
                </a:r>
                <a:endParaRPr lang="en-US" sz="2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209800" y="2895600"/>
                <a:ext cx="1447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2"/>
                    </a:solidFill>
                  </a:rPr>
                  <a:t>wallets</a:t>
                </a:r>
                <a:endParaRPr lang="en-US" sz="2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505200" y="2590800"/>
                <a:ext cx="457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accent2"/>
                    </a:solidFill>
                  </a:rPr>
                  <a:t>a</a:t>
                </a:r>
              </a:p>
              <a:p>
                <a:r>
                  <a:rPr lang="en-US" sz="1000" dirty="0" smtClean="0">
                    <a:solidFill>
                      <a:schemeClr val="accent2"/>
                    </a:solidFill>
                  </a:rPr>
                  <a:t>n</a:t>
                </a:r>
              </a:p>
              <a:p>
                <a:r>
                  <a:rPr lang="en-US" sz="1000" dirty="0" smtClean="0">
                    <a:solidFill>
                      <a:schemeClr val="accent2"/>
                    </a:solidFill>
                  </a:rPr>
                  <a:t>d</a:t>
                </a: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4495800" y="5619690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/>
                  </a:solidFill>
                </a:rPr>
                <a:t>can be made</a:t>
              </a:r>
              <a:endParaRPr lang="en-US" sz="2000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241</TotalTime>
  <Words>436</Words>
  <Application>Microsoft Office PowerPoint</Application>
  <PresentationFormat>On-screen Show (4:3)</PresentationFormat>
  <Paragraphs>174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Sentence Diagramming</vt:lpstr>
      <vt:lpstr>Simple Subject</vt:lpstr>
      <vt:lpstr>Simple Predicate</vt:lpstr>
      <vt:lpstr>Diagramming Simple Subject and Simple Predicate</vt:lpstr>
      <vt:lpstr>More Examples</vt:lpstr>
      <vt:lpstr>More Examples</vt:lpstr>
      <vt:lpstr>Examples</vt:lpstr>
      <vt:lpstr>Homework</vt:lpstr>
      <vt:lpstr>Diagramming Compound Subjects</vt:lpstr>
      <vt:lpstr>Try It Out</vt:lpstr>
      <vt:lpstr>Homework</vt:lpstr>
      <vt:lpstr>Diagramming Compound Predicates</vt:lpstr>
      <vt:lpstr>Try It Out</vt:lpstr>
      <vt:lpstr>Homework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 Diagramming</dc:title>
  <dc:creator>Penn Cambria</dc:creator>
  <cp:lastModifiedBy>Penn Cambria School District</cp:lastModifiedBy>
  <cp:revision>17</cp:revision>
  <dcterms:created xsi:type="dcterms:W3CDTF">2008-10-02T14:36:24Z</dcterms:created>
  <dcterms:modified xsi:type="dcterms:W3CDTF">2012-09-24T14:38:33Z</dcterms:modified>
</cp:coreProperties>
</file>